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257" r:id="rId3"/>
    <p:sldId id="267" r:id="rId4"/>
    <p:sldId id="269" r:id="rId5"/>
    <p:sldId id="258" r:id="rId6"/>
    <p:sldId id="265" r:id="rId7"/>
    <p:sldId id="262" r:id="rId8"/>
    <p:sldId id="268" r:id="rId9"/>
    <p:sldId id="270" r:id="rId10"/>
    <p:sldId id="271" r:id="rId11"/>
    <p:sldId id="272" r:id="rId12"/>
    <p:sldId id="266" r:id="rId13"/>
    <p:sldId id="273" r:id="rId14"/>
    <p:sldId id="275" r:id="rId15"/>
    <p:sldId id="274" r:id="rId16"/>
    <p:sldId id="276"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66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02" y="-6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1/15/2013</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solidFill>
                  <a:prstClr val="white">
                    <a:shade val="50000"/>
                  </a:prstClr>
                </a:solidFill>
              </a:rPr>
              <a:pPr/>
              <a:t>1/15/2013</a:t>
            </a:fld>
            <a:endParaRPr lang="en-US">
              <a:solidFill>
                <a:prstClr val="white">
                  <a:shade val="50000"/>
                </a:prstClr>
              </a:solidFill>
            </a:endParaRPr>
          </a:p>
        </p:txBody>
      </p:sp>
      <p:sp>
        <p:nvSpPr>
          <p:cNvPr id="17" name="Footer Placeholder 16"/>
          <p:cNvSpPr>
            <a:spLocks noGrp="1"/>
          </p:cNvSpPr>
          <p:nvPr>
            <p:ph type="ftr" sz="quarter" idx="11"/>
          </p:nvPr>
        </p:nvSpPr>
        <p:spPr/>
        <p:txBody>
          <a:bodyPr/>
          <a:lstStyle/>
          <a:p>
            <a:endParaRPr lang="en-US">
              <a:solidFill>
                <a:prstClr val="white">
                  <a:shade val="50000"/>
                </a:prstClr>
              </a:solidFill>
            </a:endParaRPr>
          </a:p>
        </p:txBody>
      </p:sp>
      <p:sp>
        <p:nvSpPr>
          <p:cNvPr id="29" name="Slide Number Placeholder 28"/>
          <p:cNvSpPr>
            <a:spLocks noGrp="1"/>
          </p:cNvSpPr>
          <p:nvPr>
            <p:ph type="sldNum" sz="quarter" idx="12"/>
          </p:nvPr>
        </p:nvSpPr>
        <p:spPr/>
        <p:txBody>
          <a:bodyPr/>
          <a:lstStyle/>
          <a:p>
            <a:fld id="{B6F15528-21DE-4FAA-801E-634DDDAF4B2B}" type="slidenum">
              <a:rPr lang="en-US" smtClean="0">
                <a:solidFill>
                  <a:prstClr val="white">
                    <a:shade val="50000"/>
                  </a:prstClr>
                </a:solidFill>
              </a:rPr>
              <a:pPr/>
              <a:t>‹#›</a:t>
            </a:fld>
            <a:endParaRPr lang="en-US">
              <a:solidFill>
                <a:prstClr val="white">
                  <a:shade val="50000"/>
                </a:prstClr>
              </a:solidFill>
            </a:endParaRPr>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extLst>
      <p:ext uri="{BB962C8B-B14F-4D97-AF65-F5344CB8AC3E}">
        <p14:creationId xmlns:p14="http://schemas.microsoft.com/office/powerpoint/2010/main" val="3234802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white">
                    <a:shade val="50000"/>
                  </a:prstClr>
                </a:solidFill>
              </a:rPr>
              <a:pPr/>
              <a:t>1/15/2013</a:t>
            </a:fld>
            <a:endParaRPr lang="en-US">
              <a:solidFill>
                <a:prstClr val="white">
                  <a:shade val="50000"/>
                </a:prstClr>
              </a:solidFill>
            </a:endParaRPr>
          </a:p>
        </p:txBody>
      </p:sp>
      <p:sp>
        <p:nvSpPr>
          <p:cNvPr id="5" name="Footer Placeholder 4"/>
          <p:cNvSpPr>
            <a:spLocks noGrp="1"/>
          </p:cNvSpPr>
          <p:nvPr>
            <p:ph type="ftr" sz="quarter" idx="11"/>
          </p:nvPr>
        </p:nvSpPr>
        <p:spPr/>
        <p:txBody>
          <a:bodyPr/>
          <a:lstStyle/>
          <a:p>
            <a:endParaRPr lang="en-US">
              <a:solidFill>
                <a:prstClr val="white">
                  <a:shade val="50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white">
                    <a:shade val="50000"/>
                  </a:prstClr>
                </a:solidFill>
              </a:rPr>
              <a:pPr/>
              <a:t>‹#›</a:t>
            </a:fld>
            <a:endParaRPr lang="en-US">
              <a:solidFill>
                <a:prstClr val="white">
                  <a:shade val="50000"/>
                </a:prstClr>
              </a:solidFill>
            </a:endParaRPr>
          </a:p>
        </p:txBody>
      </p:sp>
    </p:spTree>
    <p:extLst>
      <p:ext uri="{BB962C8B-B14F-4D97-AF65-F5344CB8AC3E}">
        <p14:creationId xmlns:p14="http://schemas.microsoft.com/office/powerpoint/2010/main" val="28808692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white">
                    <a:shade val="50000"/>
                  </a:prstClr>
                </a:solidFill>
              </a:rPr>
              <a:pPr/>
              <a:t>1/15/2013</a:t>
            </a:fld>
            <a:endParaRPr lang="en-US">
              <a:solidFill>
                <a:prstClr val="white">
                  <a:shade val="50000"/>
                </a:prstClr>
              </a:solidFill>
            </a:endParaRPr>
          </a:p>
        </p:txBody>
      </p:sp>
      <p:sp>
        <p:nvSpPr>
          <p:cNvPr id="5" name="Footer Placeholder 4"/>
          <p:cNvSpPr>
            <a:spLocks noGrp="1"/>
          </p:cNvSpPr>
          <p:nvPr>
            <p:ph type="ftr" sz="quarter" idx="11"/>
          </p:nvPr>
        </p:nvSpPr>
        <p:spPr/>
        <p:txBody>
          <a:bodyPr/>
          <a:lstStyle/>
          <a:p>
            <a:endParaRPr lang="en-US">
              <a:solidFill>
                <a:prstClr val="white">
                  <a:shade val="50000"/>
                </a:prstClr>
              </a:solidFill>
            </a:endParaRPr>
          </a:p>
        </p:txBody>
      </p:sp>
      <p:sp>
        <p:nvSpPr>
          <p:cNvPr id="6" name="Slide Number Placeholder 5"/>
          <p:cNvSpPr>
            <a:spLocks noGrp="1"/>
          </p:cNvSpPr>
          <p:nvPr>
            <p:ph type="sldNum" sz="quarter" idx="12"/>
          </p:nvPr>
        </p:nvSpPr>
        <p:spPr>
          <a:xfrm>
            <a:off x="7924800" y="6416675"/>
            <a:ext cx="762000" cy="365125"/>
          </a:xfrm>
        </p:spPr>
        <p:txBody>
          <a:bodyPr/>
          <a:lstStyle/>
          <a:p>
            <a:fld id="{B6F15528-21DE-4FAA-801E-634DDDAF4B2B}" type="slidenum">
              <a:rPr lang="en-US" smtClean="0">
                <a:solidFill>
                  <a:prstClr val="white">
                    <a:shade val="50000"/>
                  </a:prstClr>
                </a:solidFill>
              </a:rPr>
              <a:pPr/>
              <a:t>‹#›</a:t>
            </a:fld>
            <a:endParaRPr lang="en-US">
              <a:solidFill>
                <a:prstClr val="white">
                  <a:shade val="50000"/>
                </a:prstClr>
              </a:solidFill>
            </a:endParaRPr>
          </a:p>
        </p:txBody>
      </p:sp>
    </p:spTree>
    <p:extLst>
      <p:ext uri="{BB962C8B-B14F-4D97-AF65-F5344CB8AC3E}">
        <p14:creationId xmlns:p14="http://schemas.microsoft.com/office/powerpoint/2010/main" val="3506376082"/>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white">
                    <a:shade val="50000"/>
                  </a:prstClr>
                </a:solidFill>
              </a:rPr>
              <a:pPr/>
              <a:t>1/15/2013</a:t>
            </a:fld>
            <a:endParaRPr lang="en-US">
              <a:solidFill>
                <a:prstClr val="white">
                  <a:shade val="50000"/>
                </a:prstClr>
              </a:solidFill>
            </a:endParaRPr>
          </a:p>
        </p:txBody>
      </p:sp>
      <p:sp>
        <p:nvSpPr>
          <p:cNvPr id="6" name="Footer Placeholder 5"/>
          <p:cNvSpPr>
            <a:spLocks noGrp="1"/>
          </p:cNvSpPr>
          <p:nvPr>
            <p:ph type="ftr" sz="quarter" idx="11"/>
          </p:nvPr>
        </p:nvSpPr>
        <p:spPr/>
        <p:txBody>
          <a:bodyPr/>
          <a:lstStyle/>
          <a:p>
            <a:endParaRPr lang="en-US">
              <a:solidFill>
                <a:prstClr val="white">
                  <a:shade val="50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white">
                    <a:shade val="50000"/>
                  </a:prstClr>
                </a:solidFill>
              </a:rPr>
              <a:pPr/>
              <a:t>‹#›</a:t>
            </a:fld>
            <a:endParaRPr lang="en-US">
              <a:solidFill>
                <a:prstClr val="white">
                  <a:shade val="50000"/>
                </a:prstClr>
              </a:solidFill>
            </a:endParaRPr>
          </a:p>
        </p:txBody>
      </p:sp>
    </p:spTree>
    <p:extLst>
      <p:ext uri="{BB962C8B-B14F-4D97-AF65-F5344CB8AC3E}">
        <p14:creationId xmlns:p14="http://schemas.microsoft.com/office/powerpoint/2010/main" val="11020779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solidFill>
                  <a:prstClr val="white">
                    <a:shade val="50000"/>
                  </a:prstClr>
                </a:solidFill>
              </a:rPr>
              <a:pPr/>
              <a:t>1/15/2013</a:t>
            </a:fld>
            <a:endParaRPr lang="en-US">
              <a:solidFill>
                <a:prstClr val="white">
                  <a:shade val="50000"/>
                </a:prstClr>
              </a:solidFill>
            </a:endParaRPr>
          </a:p>
        </p:txBody>
      </p:sp>
      <p:sp>
        <p:nvSpPr>
          <p:cNvPr id="8" name="Footer Placeholder 7"/>
          <p:cNvSpPr>
            <a:spLocks noGrp="1"/>
          </p:cNvSpPr>
          <p:nvPr>
            <p:ph type="ftr" sz="quarter" idx="11"/>
          </p:nvPr>
        </p:nvSpPr>
        <p:spPr/>
        <p:txBody>
          <a:bodyPr/>
          <a:lstStyle/>
          <a:p>
            <a:endParaRPr lang="en-US">
              <a:solidFill>
                <a:prstClr val="white">
                  <a:shade val="50000"/>
                </a:prstClr>
              </a:solidFill>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solidFill>
                  <a:prstClr val="white">
                    <a:shade val="50000"/>
                  </a:prstClr>
                </a:solidFill>
              </a:rPr>
              <a:pPr/>
              <a:t>‹#›</a:t>
            </a:fld>
            <a:endParaRPr lang="en-US">
              <a:solidFill>
                <a:prstClr val="white">
                  <a:shade val="50000"/>
                </a:prstClr>
              </a:solidFill>
            </a:endParaRPr>
          </a:p>
        </p:txBody>
      </p:sp>
    </p:spTree>
    <p:extLst>
      <p:ext uri="{BB962C8B-B14F-4D97-AF65-F5344CB8AC3E}">
        <p14:creationId xmlns:p14="http://schemas.microsoft.com/office/powerpoint/2010/main" val="248053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solidFill>
                  <a:prstClr val="white">
                    <a:shade val="50000"/>
                  </a:prstClr>
                </a:solidFill>
              </a:rPr>
              <a:pPr/>
              <a:t>1/15/2013</a:t>
            </a:fld>
            <a:endParaRPr lang="en-US">
              <a:solidFill>
                <a:prstClr val="white">
                  <a:shade val="50000"/>
                </a:prstClr>
              </a:solidFill>
            </a:endParaRPr>
          </a:p>
        </p:txBody>
      </p:sp>
      <p:sp>
        <p:nvSpPr>
          <p:cNvPr id="4" name="Footer Placeholder 3"/>
          <p:cNvSpPr>
            <a:spLocks noGrp="1"/>
          </p:cNvSpPr>
          <p:nvPr>
            <p:ph type="ftr" sz="quarter" idx="11"/>
          </p:nvPr>
        </p:nvSpPr>
        <p:spPr/>
        <p:txBody>
          <a:bodyPr/>
          <a:lstStyle/>
          <a:p>
            <a:endParaRPr lang="en-US">
              <a:solidFill>
                <a:prstClr val="white">
                  <a:shade val="50000"/>
                </a:prstClr>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prstClr val="white">
                    <a:shade val="50000"/>
                  </a:prstClr>
                </a:solidFill>
              </a:rPr>
              <a:pPr/>
              <a:t>‹#›</a:t>
            </a:fld>
            <a:endParaRPr lang="en-US">
              <a:solidFill>
                <a:prstClr val="white">
                  <a:shade val="50000"/>
                </a:prstClr>
              </a:solidFill>
            </a:endParaRPr>
          </a:p>
        </p:txBody>
      </p:sp>
    </p:spTree>
    <p:extLst>
      <p:ext uri="{BB962C8B-B14F-4D97-AF65-F5344CB8AC3E}">
        <p14:creationId xmlns:p14="http://schemas.microsoft.com/office/powerpoint/2010/main" val="252136879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solidFill>
                  <a:prstClr val="white">
                    <a:shade val="50000"/>
                  </a:prstClr>
                </a:solidFill>
              </a:rPr>
              <a:pPr/>
              <a:t>1/15/2013</a:t>
            </a:fld>
            <a:endParaRPr lang="en-US">
              <a:solidFill>
                <a:prstClr val="white">
                  <a:shade val="50000"/>
                </a:prstClr>
              </a:solidFill>
            </a:endParaRPr>
          </a:p>
        </p:txBody>
      </p:sp>
      <p:sp>
        <p:nvSpPr>
          <p:cNvPr id="3" name="Footer Placeholder 2"/>
          <p:cNvSpPr>
            <a:spLocks noGrp="1"/>
          </p:cNvSpPr>
          <p:nvPr>
            <p:ph type="ftr" sz="quarter" idx="11"/>
          </p:nvPr>
        </p:nvSpPr>
        <p:spPr/>
        <p:txBody>
          <a:bodyPr/>
          <a:lstStyle/>
          <a:p>
            <a:endParaRPr lang="en-US">
              <a:solidFill>
                <a:prstClr val="white">
                  <a:shade val="50000"/>
                </a:prstClr>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white">
                    <a:shade val="50000"/>
                  </a:prstClr>
                </a:solidFill>
              </a:rPr>
              <a:pPr/>
              <a:t>‹#›</a:t>
            </a:fld>
            <a:endParaRPr lang="en-US">
              <a:solidFill>
                <a:prstClr val="white">
                  <a:shade val="50000"/>
                </a:prstClr>
              </a:solidFill>
            </a:endParaRPr>
          </a:p>
        </p:txBody>
      </p:sp>
    </p:spTree>
    <p:extLst>
      <p:ext uri="{BB962C8B-B14F-4D97-AF65-F5344CB8AC3E}">
        <p14:creationId xmlns:p14="http://schemas.microsoft.com/office/powerpoint/2010/main" val="197907748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white">
                    <a:shade val="50000"/>
                  </a:prstClr>
                </a:solidFill>
              </a:rPr>
              <a:pPr/>
              <a:t>1/15/2013</a:t>
            </a:fld>
            <a:endParaRPr lang="en-US">
              <a:solidFill>
                <a:prstClr val="white">
                  <a:shade val="50000"/>
                </a:prstClr>
              </a:solidFill>
            </a:endParaRPr>
          </a:p>
        </p:txBody>
      </p:sp>
      <p:sp>
        <p:nvSpPr>
          <p:cNvPr id="6" name="Footer Placeholder 5"/>
          <p:cNvSpPr>
            <a:spLocks noGrp="1"/>
          </p:cNvSpPr>
          <p:nvPr>
            <p:ph type="ftr" sz="quarter" idx="11"/>
          </p:nvPr>
        </p:nvSpPr>
        <p:spPr/>
        <p:txBody>
          <a:bodyPr/>
          <a:lstStyle/>
          <a:p>
            <a:endParaRPr lang="en-US">
              <a:solidFill>
                <a:prstClr val="white">
                  <a:shade val="50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white">
                    <a:shade val="50000"/>
                  </a:prstClr>
                </a:solidFill>
              </a:rPr>
              <a:pPr/>
              <a:t>‹#›</a:t>
            </a:fld>
            <a:endParaRPr lang="en-US">
              <a:solidFill>
                <a:prstClr val="white">
                  <a:shade val="50000"/>
                </a:prstClr>
              </a:solidFill>
            </a:endParaRPr>
          </a:p>
        </p:txBody>
      </p:sp>
    </p:spTree>
    <p:extLst>
      <p:ext uri="{BB962C8B-B14F-4D97-AF65-F5344CB8AC3E}">
        <p14:creationId xmlns:p14="http://schemas.microsoft.com/office/powerpoint/2010/main" val="13316765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white">
                    <a:shade val="50000"/>
                  </a:prstClr>
                </a:solidFill>
              </a:rPr>
              <a:pPr/>
              <a:t>1/15/2013</a:t>
            </a:fld>
            <a:endParaRPr lang="en-US">
              <a:solidFill>
                <a:prstClr val="white">
                  <a:shade val="50000"/>
                </a:prstClr>
              </a:solidFill>
            </a:endParaRPr>
          </a:p>
        </p:txBody>
      </p:sp>
      <p:sp>
        <p:nvSpPr>
          <p:cNvPr id="6" name="Footer Placeholder 5"/>
          <p:cNvSpPr>
            <a:spLocks noGrp="1"/>
          </p:cNvSpPr>
          <p:nvPr>
            <p:ph type="ftr" sz="quarter" idx="11"/>
          </p:nvPr>
        </p:nvSpPr>
        <p:spPr/>
        <p:txBody>
          <a:bodyPr/>
          <a:lstStyle/>
          <a:p>
            <a:endParaRPr lang="en-US">
              <a:solidFill>
                <a:prstClr val="white">
                  <a:shade val="50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white">
                    <a:shade val="50000"/>
                  </a:prstClr>
                </a:solidFill>
              </a:rPr>
              <a:pPr/>
              <a:t>‹#›</a:t>
            </a:fld>
            <a:endParaRPr lang="en-US">
              <a:solidFill>
                <a:prstClr val="white">
                  <a:shade val="50000"/>
                </a:prstClr>
              </a:solidFill>
            </a:endParaRPr>
          </a:p>
        </p:txBody>
      </p:sp>
    </p:spTree>
    <p:extLst>
      <p:ext uri="{BB962C8B-B14F-4D97-AF65-F5344CB8AC3E}">
        <p14:creationId xmlns:p14="http://schemas.microsoft.com/office/powerpoint/2010/main" val="138105994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white">
                    <a:shade val="50000"/>
                  </a:prstClr>
                </a:solidFill>
              </a:rPr>
              <a:pPr/>
              <a:t>1/15/2013</a:t>
            </a:fld>
            <a:endParaRPr lang="en-US">
              <a:solidFill>
                <a:prstClr val="white">
                  <a:shade val="50000"/>
                </a:prstClr>
              </a:solidFill>
            </a:endParaRPr>
          </a:p>
        </p:txBody>
      </p:sp>
      <p:sp>
        <p:nvSpPr>
          <p:cNvPr id="5" name="Footer Placeholder 4"/>
          <p:cNvSpPr>
            <a:spLocks noGrp="1"/>
          </p:cNvSpPr>
          <p:nvPr>
            <p:ph type="ftr" sz="quarter" idx="11"/>
          </p:nvPr>
        </p:nvSpPr>
        <p:spPr/>
        <p:txBody>
          <a:bodyPr/>
          <a:lstStyle/>
          <a:p>
            <a:endParaRPr lang="en-US">
              <a:solidFill>
                <a:prstClr val="white">
                  <a:shade val="50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white">
                    <a:shade val="50000"/>
                  </a:prstClr>
                </a:solidFill>
              </a:rPr>
              <a:pPr/>
              <a:t>‹#›</a:t>
            </a:fld>
            <a:endParaRPr lang="en-US">
              <a:solidFill>
                <a:prstClr val="white">
                  <a:shade val="50000"/>
                </a:prstClr>
              </a:solidFill>
            </a:endParaRPr>
          </a:p>
        </p:txBody>
      </p:sp>
    </p:spTree>
    <p:extLst>
      <p:ext uri="{BB962C8B-B14F-4D97-AF65-F5344CB8AC3E}">
        <p14:creationId xmlns:p14="http://schemas.microsoft.com/office/powerpoint/2010/main" val="343725086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white">
                    <a:shade val="50000"/>
                  </a:prstClr>
                </a:solidFill>
              </a:rPr>
              <a:pPr/>
              <a:t>1/15/2013</a:t>
            </a:fld>
            <a:endParaRPr lang="en-US">
              <a:solidFill>
                <a:prstClr val="white">
                  <a:shade val="50000"/>
                </a:prstClr>
              </a:solidFill>
            </a:endParaRPr>
          </a:p>
        </p:txBody>
      </p:sp>
      <p:sp>
        <p:nvSpPr>
          <p:cNvPr id="5" name="Footer Placeholder 4"/>
          <p:cNvSpPr>
            <a:spLocks noGrp="1"/>
          </p:cNvSpPr>
          <p:nvPr>
            <p:ph type="ftr" sz="quarter" idx="11"/>
          </p:nvPr>
        </p:nvSpPr>
        <p:spPr/>
        <p:txBody>
          <a:bodyPr/>
          <a:lstStyle/>
          <a:p>
            <a:endParaRPr lang="en-US">
              <a:solidFill>
                <a:prstClr val="white">
                  <a:shade val="50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white">
                    <a:shade val="50000"/>
                  </a:prstClr>
                </a:solidFill>
              </a:rPr>
              <a:pPr/>
              <a:t>‹#›</a:t>
            </a:fld>
            <a:endParaRPr lang="en-US">
              <a:solidFill>
                <a:prstClr val="white">
                  <a:shade val="50000"/>
                </a:prstClr>
              </a:solidFill>
            </a:endParaRPr>
          </a:p>
        </p:txBody>
      </p:sp>
    </p:spTree>
    <p:extLst>
      <p:ext uri="{BB962C8B-B14F-4D97-AF65-F5344CB8AC3E}">
        <p14:creationId xmlns:p14="http://schemas.microsoft.com/office/powerpoint/2010/main" val="32698620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1/15/2013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1/15/2013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1/15/2013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1/15/2013</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solidFill>
                  <a:prstClr val="white">
                    <a:shade val="50000"/>
                  </a:prstClr>
                </a:solidFill>
              </a:rPr>
              <a:pPr/>
              <a:t>1/15/2013</a:t>
            </a:fld>
            <a:endParaRPr lang="en-US">
              <a:solidFill>
                <a:prstClr val="white">
                  <a:shade val="50000"/>
                </a:prstClr>
              </a:solidFill>
            </a:endParaRPr>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solidFill>
                <a:prstClr val="white">
                  <a:shade val="50000"/>
                </a:prstClr>
              </a:solidFill>
            </a:endParaRPr>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solidFill>
                  <a:prstClr val="white">
                    <a:shade val="50000"/>
                  </a:prstClr>
                </a:solidFill>
              </a:rPr>
              <a:pPr/>
              <a:t>‹#›</a:t>
            </a:fld>
            <a:endParaRPr lang="en-US">
              <a:solidFill>
                <a:prstClr val="white">
                  <a:shade val="50000"/>
                </a:prstClr>
              </a:solidFill>
            </a:endParaRPr>
          </a:p>
        </p:txBody>
      </p:sp>
    </p:spTree>
    <p:extLst>
      <p:ext uri="{BB962C8B-B14F-4D97-AF65-F5344CB8AC3E}">
        <p14:creationId xmlns:p14="http://schemas.microsoft.com/office/powerpoint/2010/main" val="1295124841"/>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wga.hu/art/l/leyster/manoffer.jpg" TargetMode="External"/><Relationship Id="rId2" Type="http://schemas.openxmlformats.org/officeDocument/2006/relationships/hyperlink" Target="http://www.wga.hu/frames-e.html?/html/l/leyster/manoffer.html" TargetMode="External"/><Relationship Id="rId1" Type="http://schemas.openxmlformats.org/officeDocument/2006/relationships/slideLayout" Target="../slideLayouts/slideLayout8.xml"/><Relationship Id="rId6" Type="http://schemas.openxmlformats.org/officeDocument/2006/relationships/hyperlink" Target="http://en.wikipedia.org/wiki/File:GENTILESCHI_Judith.jpg" TargetMode="External"/><Relationship Id="rId5" Type="http://schemas.openxmlformats.org/officeDocument/2006/relationships/hyperlink" Target="http://en.wikipedia.org/wiki/File:Artemisia_Gentileschi_-_Judith_Beheading_Holofernes_-_WGA8563.jpg" TargetMode="External"/><Relationship Id="rId4" Type="http://schemas.openxmlformats.org/officeDocument/2006/relationships/hyperlink" Target="http://en.wikipedia.org/wiki/File:Self-portrait_as_the_Allegory_of_Painting_by_Artemisia_Gentileschi.jpg"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www.wga.hu/art/l/leyster/manoffer.jpg" TargetMode="External"/><Relationship Id="rId2" Type="http://schemas.openxmlformats.org/officeDocument/2006/relationships/hyperlink" Target="http://www.wga.hu/frames-e.html?/html/l/leyster/manoffer.html" TargetMode="External"/><Relationship Id="rId1" Type="http://schemas.openxmlformats.org/officeDocument/2006/relationships/slideLayout" Target="../slideLayouts/slideLayout2.xml"/><Relationship Id="rId6" Type="http://schemas.openxmlformats.org/officeDocument/2006/relationships/hyperlink" Target="http://en.wikipedia.org/wiki/File:GENTILESCHI_Judith.jpg" TargetMode="External"/><Relationship Id="rId5" Type="http://schemas.openxmlformats.org/officeDocument/2006/relationships/hyperlink" Target="http://en.wikipedia.org/wiki/File:Artemisia_Gentileschi_-_Judith_Beheading_Holofernes_-_WGA8563.jpg" TargetMode="External"/><Relationship Id="rId4" Type="http://schemas.openxmlformats.org/officeDocument/2006/relationships/hyperlink" Target="http://en.wikipedia.org/wiki/File:Self-portrait_as_the_Allegory_of_Painting_by_Artemisia_Gentileschi.jpg"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44000" r="-44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CA" dirty="0" smtClean="0">
                <a:solidFill>
                  <a:srgbClr val="FF0000"/>
                </a:solidFill>
              </a:rPr>
              <a:t>History 336</a:t>
            </a:r>
            <a:endParaRPr lang="en-CA" dirty="0">
              <a:solidFill>
                <a:srgbClr val="FF0000"/>
              </a:solidFill>
            </a:endParaRPr>
          </a:p>
        </p:txBody>
      </p:sp>
      <p:sp>
        <p:nvSpPr>
          <p:cNvPr id="3" name="Subtitle 2"/>
          <p:cNvSpPr>
            <a:spLocks noGrp="1"/>
          </p:cNvSpPr>
          <p:nvPr>
            <p:ph type="subTitle" idx="1"/>
          </p:nvPr>
        </p:nvSpPr>
        <p:spPr>
          <a:xfrm>
            <a:off x="990600" y="4267200"/>
            <a:ext cx="7543800" cy="1600200"/>
          </a:xfrm>
        </p:spPr>
        <p:txBody>
          <a:bodyPr/>
          <a:lstStyle/>
          <a:p>
            <a:r>
              <a:rPr lang="en-CA" dirty="0" smtClean="0">
                <a:solidFill>
                  <a:srgbClr val="FFFF00"/>
                </a:solidFill>
              </a:rPr>
              <a:t>Ideas and Society in Early Modern Europe:</a:t>
            </a:r>
          </a:p>
          <a:p>
            <a:r>
              <a:rPr lang="en-CA" dirty="0" smtClean="0">
                <a:solidFill>
                  <a:srgbClr val="FFFF00"/>
                </a:solidFill>
              </a:rPr>
              <a:t>The Debate about Gender and Identity</a:t>
            </a:r>
            <a:endParaRPr lang="en-CA" dirty="0">
              <a:solidFill>
                <a:srgbClr val="FFFF00"/>
              </a:solidFill>
            </a:endParaRPr>
          </a:p>
        </p:txBody>
      </p:sp>
    </p:spTree>
    <p:extLst>
      <p:ext uri="{BB962C8B-B14F-4D97-AF65-F5344CB8AC3E}">
        <p14:creationId xmlns:p14="http://schemas.microsoft.com/office/powerpoint/2010/main" val="331211476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CA" sz="3600" dirty="0" smtClean="0"/>
              <a:t>Some general observations</a:t>
            </a:r>
            <a:endParaRPr lang="en-CA" sz="3600" dirty="0"/>
          </a:p>
        </p:txBody>
      </p:sp>
      <p:sp>
        <p:nvSpPr>
          <p:cNvPr id="3" name="Content Placeholder 2"/>
          <p:cNvSpPr>
            <a:spLocks noGrp="1"/>
          </p:cNvSpPr>
          <p:nvPr>
            <p:ph idx="1"/>
          </p:nvPr>
        </p:nvSpPr>
        <p:spPr>
          <a:xfrm>
            <a:off x="457200" y="1066800"/>
            <a:ext cx="8229600" cy="5242560"/>
          </a:xfrm>
        </p:spPr>
        <p:txBody>
          <a:bodyPr/>
          <a:lstStyle/>
          <a:p>
            <a:r>
              <a:rPr lang="en-CA" dirty="0" smtClean="0"/>
              <a:t>the “public sphere” as a limiting force for women in the creation of culture</a:t>
            </a:r>
          </a:p>
          <a:p>
            <a:r>
              <a:rPr lang="en-CA" dirty="0" smtClean="0"/>
              <a:t>the downgrading of women’s efforts in culture: from art / science to craft / “accomplishment”</a:t>
            </a:r>
          </a:p>
          <a:p>
            <a:pPr lvl="1"/>
            <a:r>
              <a:rPr lang="en-CA" dirty="0" smtClean="0"/>
              <a:t>embroidery:  “passivity, chastity, attention to detail, domesticity” (p. 177)</a:t>
            </a:r>
          </a:p>
          <a:p>
            <a:pPr lvl="2"/>
            <a:r>
              <a:rPr lang="en-CA" sz="2400" dirty="0" smtClean="0"/>
              <a:t>visual themes, debate in images</a:t>
            </a:r>
          </a:p>
          <a:p>
            <a:endParaRPr lang="en-CA" sz="3000" dirty="0"/>
          </a:p>
        </p:txBody>
      </p:sp>
    </p:spTree>
    <p:extLst>
      <p:ext uri="{BB962C8B-B14F-4D97-AF65-F5344CB8AC3E}">
        <p14:creationId xmlns:p14="http://schemas.microsoft.com/office/powerpoint/2010/main" val="5975645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14400"/>
          </a:xfrm>
        </p:spPr>
        <p:txBody>
          <a:bodyPr>
            <a:normAutofit fontScale="90000"/>
          </a:bodyPr>
          <a:lstStyle/>
          <a:p>
            <a:r>
              <a:rPr lang="en-CA" sz="3200" dirty="0" smtClean="0"/>
              <a:t>Which women wrote? What literary genres did they employ? </a:t>
            </a:r>
            <a:endParaRPr lang="en-CA" sz="3200" dirty="0"/>
          </a:p>
        </p:txBody>
      </p:sp>
      <p:sp>
        <p:nvSpPr>
          <p:cNvPr id="3" name="Content Placeholder 2"/>
          <p:cNvSpPr>
            <a:spLocks noGrp="1"/>
          </p:cNvSpPr>
          <p:nvPr>
            <p:ph idx="1"/>
          </p:nvPr>
        </p:nvSpPr>
        <p:spPr>
          <a:xfrm>
            <a:off x="457200" y="1219200"/>
            <a:ext cx="8229600" cy="5090160"/>
          </a:xfrm>
        </p:spPr>
        <p:txBody>
          <a:bodyPr/>
          <a:lstStyle/>
          <a:p>
            <a:r>
              <a:rPr lang="en-CA" dirty="0" smtClean="0"/>
              <a:t>social estate:  aristocracy</a:t>
            </a:r>
          </a:p>
          <a:p>
            <a:r>
              <a:rPr lang="en-CA" dirty="0" smtClean="0"/>
              <a:t>genres: religious works, poetry, plays, letters, prose-fiction, advice books, autobiographies, memoirs, biographies, local and national histories</a:t>
            </a:r>
            <a:endParaRPr lang="en-CA" dirty="0"/>
          </a:p>
        </p:txBody>
      </p:sp>
    </p:spTree>
    <p:extLst>
      <p:ext uri="{BB962C8B-B14F-4D97-AF65-F5344CB8AC3E}">
        <p14:creationId xmlns:p14="http://schemas.microsoft.com/office/powerpoint/2010/main" val="4170297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458200" cy="990600"/>
          </a:xfrm>
        </p:spPr>
        <p:txBody>
          <a:bodyPr>
            <a:noAutofit/>
          </a:bodyPr>
          <a:lstStyle/>
          <a:p>
            <a:r>
              <a:rPr lang="en-CA" sz="3200" dirty="0"/>
              <a:t>What roles did women play in late medieval Christianity? </a:t>
            </a:r>
          </a:p>
        </p:txBody>
      </p:sp>
      <p:sp>
        <p:nvSpPr>
          <p:cNvPr id="3" name="Content Placeholder 2"/>
          <p:cNvSpPr>
            <a:spLocks noGrp="1"/>
          </p:cNvSpPr>
          <p:nvPr>
            <p:ph idx="1"/>
          </p:nvPr>
        </p:nvSpPr>
        <p:spPr>
          <a:xfrm>
            <a:off x="457200" y="1371600"/>
            <a:ext cx="8229600" cy="5166360"/>
          </a:xfrm>
        </p:spPr>
        <p:txBody>
          <a:bodyPr>
            <a:normAutofit lnSpcReduction="10000"/>
          </a:bodyPr>
          <a:lstStyle/>
          <a:p>
            <a:r>
              <a:rPr lang="en-CA" dirty="0" smtClean="0"/>
              <a:t>Catholic convents:</a:t>
            </a:r>
          </a:p>
          <a:p>
            <a:pPr lvl="1"/>
            <a:r>
              <a:rPr lang="en-CA" dirty="0" smtClean="0"/>
              <a:t>abbesses</a:t>
            </a:r>
          </a:p>
          <a:p>
            <a:pPr lvl="1"/>
            <a:r>
              <a:rPr lang="en-CA" i="1" dirty="0" err="1" smtClean="0"/>
              <a:t>Periculoso</a:t>
            </a:r>
            <a:r>
              <a:rPr lang="en-CA" dirty="0" smtClean="0"/>
              <a:t> (1298), Boniface VII, enclosure</a:t>
            </a:r>
          </a:p>
          <a:p>
            <a:pPr lvl="1"/>
            <a:r>
              <a:rPr lang="en-CA" dirty="0" smtClean="0"/>
              <a:t>the medieval mystical turn</a:t>
            </a:r>
          </a:p>
          <a:p>
            <a:pPr lvl="1"/>
            <a:r>
              <a:rPr lang="en-CA" dirty="0" smtClean="0"/>
              <a:t>the situation in the fifteenth century: a less than rigid observance of the monastic rule, increase in attention by reform-minded bishops, group identity of nuns</a:t>
            </a:r>
          </a:p>
          <a:p>
            <a:r>
              <a:rPr lang="en-CA" dirty="0" smtClean="0"/>
              <a:t>Orthodox convents:</a:t>
            </a:r>
          </a:p>
          <a:p>
            <a:pPr lvl="1"/>
            <a:r>
              <a:rPr lang="en-CA" dirty="0" smtClean="0"/>
              <a:t>“wealthy centres of pilgrimage” (p. 211)</a:t>
            </a:r>
          </a:p>
          <a:p>
            <a:pPr lvl="1"/>
            <a:r>
              <a:rPr lang="en-CA" dirty="0" smtClean="0"/>
              <a:t>widows</a:t>
            </a:r>
          </a:p>
          <a:p>
            <a:pPr lvl="1"/>
            <a:r>
              <a:rPr lang="en-CA" dirty="0" smtClean="0"/>
              <a:t>essential: “respectable lives,” not necessarily “a strong religious vocation” (p. 211) </a:t>
            </a:r>
          </a:p>
          <a:p>
            <a:pPr lvl="1"/>
            <a:endParaRPr lang="en-CA" dirty="0" smtClean="0"/>
          </a:p>
          <a:p>
            <a:pPr lvl="1"/>
            <a:endParaRPr lang="en-CA" i="1" dirty="0"/>
          </a:p>
        </p:txBody>
      </p:sp>
    </p:spTree>
    <p:extLst>
      <p:ext uri="{BB962C8B-B14F-4D97-AF65-F5344CB8AC3E}">
        <p14:creationId xmlns:p14="http://schemas.microsoft.com/office/powerpoint/2010/main" val="2179914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90600"/>
          </a:xfrm>
        </p:spPr>
        <p:txBody>
          <a:bodyPr>
            <a:noAutofit/>
          </a:bodyPr>
          <a:lstStyle/>
          <a:p>
            <a:r>
              <a:rPr lang="en-CA" sz="3200" dirty="0"/>
              <a:t>What roles did women play in late medieval Christianity? </a:t>
            </a:r>
          </a:p>
        </p:txBody>
      </p:sp>
      <p:sp>
        <p:nvSpPr>
          <p:cNvPr id="3" name="Content Placeholder 2"/>
          <p:cNvSpPr>
            <a:spLocks noGrp="1"/>
          </p:cNvSpPr>
          <p:nvPr>
            <p:ph idx="1"/>
          </p:nvPr>
        </p:nvSpPr>
        <p:spPr>
          <a:xfrm>
            <a:off x="152400" y="1447800"/>
            <a:ext cx="4648200" cy="5105400"/>
          </a:xfrm>
        </p:spPr>
        <p:txBody>
          <a:bodyPr>
            <a:normAutofit lnSpcReduction="10000"/>
          </a:bodyPr>
          <a:lstStyle/>
          <a:p>
            <a:r>
              <a:rPr lang="en-CA" dirty="0" smtClean="0"/>
              <a:t>women outside the convent</a:t>
            </a:r>
          </a:p>
          <a:p>
            <a:pPr lvl="1"/>
            <a:r>
              <a:rPr lang="en-CA" dirty="0" smtClean="0"/>
              <a:t>Beguines</a:t>
            </a:r>
          </a:p>
          <a:p>
            <a:pPr lvl="1"/>
            <a:r>
              <a:rPr lang="en-CA" dirty="0" smtClean="0"/>
              <a:t>saintly wives and mothers, e.g. Margery of </a:t>
            </a:r>
            <a:r>
              <a:rPr lang="en-CA" dirty="0" err="1" smtClean="0"/>
              <a:t>Kempe</a:t>
            </a:r>
            <a:endParaRPr lang="en-CA" dirty="0" smtClean="0"/>
          </a:p>
          <a:p>
            <a:pPr lvl="1"/>
            <a:r>
              <a:rPr lang="en-CA" dirty="0" smtClean="0"/>
              <a:t>laywomen : devotional life of the Church, Christocentric piety, informal charitable work, rituals for women:  churching</a:t>
            </a:r>
          </a:p>
          <a:p>
            <a:pPr lvl="1"/>
            <a:r>
              <a:rPr lang="en-CA" dirty="0" smtClean="0"/>
              <a:t>Virgin Mary and other (female) saints</a:t>
            </a:r>
          </a:p>
          <a:p>
            <a:pPr lvl="1"/>
            <a:endParaRPr lang="en-CA" dirty="0"/>
          </a:p>
        </p:txBody>
      </p:sp>
    </p:spTree>
    <p:extLst>
      <p:ext uri="{BB962C8B-B14F-4D97-AF65-F5344CB8AC3E}">
        <p14:creationId xmlns:p14="http://schemas.microsoft.com/office/powerpoint/2010/main" val="28556303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90600"/>
          </a:xfrm>
        </p:spPr>
        <p:txBody>
          <a:bodyPr>
            <a:noAutofit/>
          </a:bodyPr>
          <a:lstStyle/>
          <a:p>
            <a:r>
              <a:rPr lang="en-CA" sz="2400" dirty="0"/>
              <a:t>What were the religious opportunities and experiences of Jewish women and of </a:t>
            </a:r>
            <a:r>
              <a:rPr lang="en-CA" sz="2400" dirty="0" err="1"/>
              <a:t>Moriscas</a:t>
            </a:r>
            <a:r>
              <a:rPr lang="en-CA" sz="2400" dirty="0"/>
              <a:t>?</a:t>
            </a:r>
            <a:br>
              <a:rPr lang="en-CA" sz="2400" dirty="0"/>
            </a:br>
            <a:endParaRPr lang="en-CA" sz="2400" dirty="0"/>
          </a:p>
        </p:txBody>
      </p:sp>
      <p:sp>
        <p:nvSpPr>
          <p:cNvPr id="3" name="Content Placeholder 2"/>
          <p:cNvSpPr>
            <a:spLocks noGrp="1"/>
          </p:cNvSpPr>
          <p:nvPr>
            <p:ph idx="1"/>
          </p:nvPr>
        </p:nvSpPr>
        <p:spPr>
          <a:xfrm>
            <a:off x="457200" y="1295400"/>
            <a:ext cx="8229600" cy="5013960"/>
          </a:xfrm>
        </p:spPr>
        <p:txBody>
          <a:bodyPr/>
          <a:lstStyle/>
          <a:p>
            <a:r>
              <a:rPr lang="en-CA" dirty="0" smtClean="0"/>
              <a:t>Jewish women</a:t>
            </a:r>
          </a:p>
          <a:p>
            <a:pPr lvl="1"/>
            <a:r>
              <a:rPr lang="en-CA" dirty="0" smtClean="0"/>
              <a:t>lived throughout Europe</a:t>
            </a:r>
          </a:p>
          <a:p>
            <a:pPr lvl="1"/>
            <a:r>
              <a:rPr lang="en-CA" dirty="0" smtClean="0"/>
              <a:t>“excluded from public religious life” (p. 244)</a:t>
            </a:r>
          </a:p>
          <a:p>
            <a:pPr lvl="1"/>
            <a:r>
              <a:rPr lang="en-CA" dirty="0" smtClean="0"/>
              <a:t>religious duties: burning dough “in memory of priestly duties,” lighting the candles every Sabbath, </a:t>
            </a:r>
            <a:r>
              <a:rPr lang="en-CA" i="1" dirty="0" err="1" smtClean="0"/>
              <a:t>niddah</a:t>
            </a:r>
            <a:endParaRPr lang="en-CA" dirty="0" smtClean="0"/>
          </a:p>
          <a:p>
            <a:pPr lvl="1"/>
            <a:r>
              <a:rPr lang="en-CA" dirty="0" smtClean="0"/>
              <a:t>identity and solidarity through </a:t>
            </a:r>
            <a:r>
              <a:rPr lang="en-CA" i="1" dirty="0" err="1" smtClean="0"/>
              <a:t>thkines</a:t>
            </a:r>
            <a:r>
              <a:rPr lang="en-CA" dirty="0" smtClean="0"/>
              <a:t> as of the seventeenth century</a:t>
            </a:r>
            <a:endParaRPr lang="en-CA" dirty="0"/>
          </a:p>
        </p:txBody>
      </p:sp>
    </p:spTree>
    <p:extLst>
      <p:ext uri="{BB962C8B-B14F-4D97-AF65-F5344CB8AC3E}">
        <p14:creationId xmlns:p14="http://schemas.microsoft.com/office/powerpoint/2010/main" val="32864984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90600"/>
          </a:xfrm>
        </p:spPr>
        <p:txBody>
          <a:bodyPr>
            <a:noAutofit/>
          </a:bodyPr>
          <a:lstStyle/>
          <a:p>
            <a:r>
              <a:rPr lang="en-CA" sz="2400" dirty="0"/>
              <a:t>What were the religious opportunities and experiences of Jewish women and of </a:t>
            </a:r>
            <a:r>
              <a:rPr lang="en-CA" sz="2400" dirty="0" err="1"/>
              <a:t>Moriscas</a:t>
            </a:r>
            <a:r>
              <a:rPr lang="en-CA" sz="2400" dirty="0"/>
              <a:t>?</a:t>
            </a:r>
            <a:br>
              <a:rPr lang="en-CA" sz="2400" dirty="0"/>
            </a:br>
            <a:endParaRPr lang="en-CA" sz="2400" dirty="0"/>
          </a:p>
        </p:txBody>
      </p:sp>
      <p:sp>
        <p:nvSpPr>
          <p:cNvPr id="3" name="Content Placeholder 2"/>
          <p:cNvSpPr>
            <a:spLocks noGrp="1"/>
          </p:cNvSpPr>
          <p:nvPr>
            <p:ph idx="1"/>
          </p:nvPr>
        </p:nvSpPr>
        <p:spPr>
          <a:xfrm>
            <a:off x="457200" y="1295400"/>
            <a:ext cx="8229600" cy="5013960"/>
          </a:xfrm>
        </p:spPr>
        <p:txBody>
          <a:bodyPr/>
          <a:lstStyle/>
          <a:p>
            <a:r>
              <a:rPr lang="en-CA" dirty="0" smtClean="0"/>
              <a:t>Muslim women (</a:t>
            </a:r>
            <a:r>
              <a:rPr lang="en-CA" i="1" dirty="0" err="1" smtClean="0"/>
              <a:t>Moriscas</a:t>
            </a:r>
            <a:r>
              <a:rPr lang="en-CA" dirty="0" smtClean="0"/>
              <a:t>)</a:t>
            </a:r>
          </a:p>
          <a:p>
            <a:pPr lvl="1"/>
            <a:r>
              <a:rPr lang="en-CA" dirty="0" smtClean="0"/>
              <a:t>lived mostly in Spain </a:t>
            </a:r>
          </a:p>
          <a:p>
            <a:pPr lvl="2"/>
            <a:r>
              <a:rPr lang="en-CA" sz="2400" dirty="0" smtClean="0"/>
              <a:t>and southeastern Europe in the sphere of influence of the Ottoman Empire</a:t>
            </a:r>
          </a:p>
          <a:p>
            <a:pPr lvl="1"/>
            <a:r>
              <a:rPr lang="en-CA" dirty="0" smtClean="0"/>
              <a:t>kept the faith:  maintained and taught religious observance at home</a:t>
            </a:r>
          </a:p>
          <a:p>
            <a:pPr lvl="1"/>
            <a:r>
              <a:rPr lang="en-CA" dirty="0" smtClean="0"/>
              <a:t>contributed to the organization of the ritual life of their communities</a:t>
            </a:r>
          </a:p>
          <a:p>
            <a:pPr lvl="1"/>
            <a:r>
              <a:rPr lang="en-CA" dirty="0" smtClean="0"/>
              <a:t>dressed as Muslims while men dressed like Christians</a:t>
            </a:r>
          </a:p>
        </p:txBody>
      </p:sp>
    </p:spTree>
    <p:extLst>
      <p:ext uri="{BB962C8B-B14F-4D97-AF65-F5344CB8AC3E}">
        <p14:creationId xmlns:p14="http://schemas.microsoft.com/office/powerpoint/2010/main" val="1899194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r>
              <a:rPr lang="en-CA" sz="3600" dirty="0" smtClean="0"/>
              <a:t>Primary Sources</a:t>
            </a:r>
            <a:endParaRPr lang="en-CA" sz="3600" dirty="0"/>
          </a:p>
        </p:txBody>
      </p:sp>
      <p:sp>
        <p:nvSpPr>
          <p:cNvPr id="3" name="Content Placeholder 2"/>
          <p:cNvSpPr>
            <a:spLocks noGrp="1"/>
          </p:cNvSpPr>
          <p:nvPr>
            <p:ph idx="1"/>
          </p:nvPr>
        </p:nvSpPr>
        <p:spPr>
          <a:xfrm>
            <a:off x="457200" y="1371600"/>
            <a:ext cx="8229600" cy="4937760"/>
          </a:xfrm>
        </p:spPr>
        <p:txBody>
          <a:bodyPr/>
          <a:lstStyle/>
          <a:p>
            <a:r>
              <a:rPr lang="en-CA" dirty="0" smtClean="0"/>
              <a:t>In Chapters 5 and 6, you will find references to several female early modern authors and at least one relevant male author (e.g. Molière) whom you can read in English (translation).  See pp. 188-99, 216 (</a:t>
            </a:r>
            <a:r>
              <a:rPr lang="en-CA" dirty="0" err="1" smtClean="0"/>
              <a:t>Argula</a:t>
            </a:r>
            <a:r>
              <a:rPr lang="en-CA" dirty="0" smtClean="0"/>
              <a:t> von </a:t>
            </a:r>
            <a:r>
              <a:rPr lang="en-CA" dirty="0" err="1" smtClean="0"/>
              <a:t>Grumbach</a:t>
            </a:r>
            <a:r>
              <a:rPr lang="en-CA" dirty="0" smtClean="0"/>
              <a:t>, Katherine Zell), 219 (Marie </a:t>
            </a:r>
            <a:r>
              <a:rPr lang="en-CA" dirty="0" err="1" smtClean="0"/>
              <a:t>Dentière</a:t>
            </a:r>
            <a:r>
              <a:rPr lang="en-CA" dirty="0" smtClean="0"/>
              <a:t>), 226 (Luisa de </a:t>
            </a:r>
            <a:r>
              <a:rPr lang="en-CA" dirty="0" err="1" smtClean="0"/>
              <a:t>Carvajal</a:t>
            </a:r>
            <a:r>
              <a:rPr lang="en-CA" dirty="0" smtClean="0"/>
              <a:t> y Mendoza), 228 (Teresa of Avila), 236 (Sarah Wight), 238 (Margaret Fell Fox).  Perhaps </a:t>
            </a:r>
            <a:r>
              <a:rPr lang="en-CA" dirty="0" err="1" smtClean="0"/>
              <a:t>Wiesner</a:t>
            </a:r>
            <a:r>
              <a:rPr lang="en-CA" dirty="0" smtClean="0"/>
              <a:t>-Hanks’s analysis will inspire choices for your second essay.</a:t>
            </a:r>
            <a:endParaRPr lang="en-CA" dirty="0"/>
          </a:p>
        </p:txBody>
      </p:sp>
    </p:spTree>
    <p:extLst>
      <p:ext uri="{BB962C8B-B14F-4D97-AF65-F5344CB8AC3E}">
        <p14:creationId xmlns:p14="http://schemas.microsoft.com/office/powerpoint/2010/main" val="24024634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90600"/>
          </a:xfrm>
        </p:spPr>
        <p:txBody>
          <a:bodyPr>
            <a:normAutofit/>
          </a:bodyPr>
          <a:lstStyle/>
          <a:p>
            <a:r>
              <a:rPr lang="en-CA" sz="3600" dirty="0" smtClean="0"/>
              <a:t>Plan for 21 January</a:t>
            </a:r>
            <a:endParaRPr lang="en-CA" sz="3600" dirty="0"/>
          </a:p>
        </p:txBody>
      </p:sp>
      <p:sp>
        <p:nvSpPr>
          <p:cNvPr id="3" name="Content Placeholder 2"/>
          <p:cNvSpPr>
            <a:spLocks noGrp="1"/>
          </p:cNvSpPr>
          <p:nvPr>
            <p:ph idx="1"/>
          </p:nvPr>
        </p:nvSpPr>
        <p:spPr>
          <a:xfrm>
            <a:off x="457200" y="1066800"/>
            <a:ext cx="8229600" cy="5242560"/>
          </a:xfrm>
        </p:spPr>
        <p:txBody>
          <a:bodyPr>
            <a:normAutofit/>
          </a:bodyPr>
          <a:lstStyle/>
          <a:p>
            <a:r>
              <a:rPr lang="en-CA" sz="2400" dirty="0" smtClean="0"/>
              <a:t>This will be a highly interactive class. We shall begin as a group to discuss the significance of the paintings in Slide 4 (and 5). </a:t>
            </a:r>
          </a:p>
          <a:p>
            <a:r>
              <a:rPr lang="en-CA" sz="2400" dirty="0" smtClean="0"/>
              <a:t>In Slides 6-9, you will find a series of questions, based on the assigned reading, to which I have attached groups of students.  Each group is responsible for presenting a succinct answer to the class.  You have five to ten minutes to provide your answer to the class.  If you wish, you can email me power point slides to show to the whole class or show slides from your own computer.  You should prepare answers before class. </a:t>
            </a:r>
            <a:endParaRPr lang="en-CA" sz="2400" dirty="0"/>
          </a:p>
        </p:txBody>
      </p:sp>
    </p:spTree>
    <p:extLst>
      <p:ext uri="{BB962C8B-B14F-4D97-AF65-F5344CB8AC3E}">
        <p14:creationId xmlns:p14="http://schemas.microsoft.com/office/powerpoint/2010/main" val="24484294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99663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429000" cy="565150"/>
          </a:xfrm>
        </p:spPr>
        <p:txBody>
          <a:bodyPr>
            <a:normAutofit fontScale="90000"/>
          </a:bodyPr>
          <a:lstStyle/>
          <a:p>
            <a:r>
              <a:rPr lang="en-CA" sz="3600" dirty="0" smtClean="0"/>
              <a:t>Visual Arts</a:t>
            </a:r>
            <a:endParaRPr lang="en-CA" sz="3600" dirty="0"/>
          </a:p>
        </p:txBody>
      </p:sp>
      <p:sp>
        <p:nvSpPr>
          <p:cNvPr id="4" name="Text Placeholder 3"/>
          <p:cNvSpPr>
            <a:spLocks noGrp="1"/>
          </p:cNvSpPr>
          <p:nvPr>
            <p:ph type="body" idx="2"/>
          </p:nvPr>
        </p:nvSpPr>
        <p:spPr>
          <a:xfrm>
            <a:off x="228600" y="990600"/>
            <a:ext cx="4191000" cy="5135563"/>
          </a:xfrm>
        </p:spPr>
        <p:txBody>
          <a:bodyPr>
            <a:normAutofit/>
          </a:bodyPr>
          <a:lstStyle/>
          <a:p>
            <a:r>
              <a:rPr lang="en-CA" sz="2400" dirty="0" err="1" smtClean="0"/>
              <a:t>Wiesner</a:t>
            </a:r>
            <a:r>
              <a:rPr lang="en-CA" sz="2400" dirty="0" smtClean="0"/>
              <a:t>-Hanks writes of cultural creation: “at no time was the gender of the creator not a factor in how a work was judged” (p. 176).</a:t>
            </a:r>
            <a:endParaRPr lang="en-CA" sz="2400" dirty="0"/>
          </a:p>
          <a:p>
            <a:r>
              <a:rPr lang="en-CA" sz="2400" dirty="0" smtClean="0"/>
              <a:t>Look at the paintings by clicking on the links to your right. (Right click and select open hyperlink.) Does her statement ring true when you view this paintings? Is gender a useful category of analysis in art history?</a:t>
            </a:r>
            <a:endParaRPr lang="en-CA" sz="2400" dirty="0"/>
          </a:p>
        </p:txBody>
      </p:sp>
      <p:sp>
        <p:nvSpPr>
          <p:cNvPr id="3" name="Content Placeholder 2"/>
          <p:cNvSpPr>
            <a:spLocks noGrp="1"/>
          </p:cNvSpPr>
          <p:nvPr>
            <p:ph sz="half" idx="1"/>
          </p:nvPr>
        </p:nvSpPr>
        <p:spPr>
          <a:xfrm>
            <a:off x="4876800" y="914400"/>
            <a:ext cx="4038600" cy="5211763"/>
          </a:xfrm>
        </p:spPr>
        <p:txBody>
          <a:bodyPr/>
          <a:lstStyle/>
          <a:p>
            <a:r>
              <a:rPr lang="en-CA" dirty="0" smtClean="0"/>
              <a:t>Judith Leyster (1609-1661), </a:t>
            </a:r>
            <a:r>
              <a:rPr lang="en-CA" i="1" dirty="0" smtClean="0">
                <a:hlinkClick r:id="rId2"/>
              </a:rPr>
              <a:t>The Proposition</a:t>
            </a:r>
            <a:r>
              <a:rPr lang="en-CA" dirty="0" smtClean="0">
                <a:hlinkClick r:id="rId2"/>
              </a:rPr>
              <a:t> </a:t>
            </a:r>
            <a:r>
              <a:rPr lang="en-CA" dirty="0" smtClean="0"/>
              <a:t>(1631), </a:t>
            </a:r>
            <a:r>
              <a:rPr lang="en-CA" dirty="0" smtClean="0">
                <a:hlinkClick r:id="rId3"/>
              </a:rPr>
              <a:t>larger image</a:t>
            </a:r>
            <a:r>
              <a:rPr lang="en-CA" dirty="0" smtClean="0"/>
              <a:t>.</a:t>
            </a:r>
          </a:p>
          <a:p>
            <a:r>
              <a:rPr lang="en-CA" dirty="0" smtClean="0"/>
              <a:t>Artemisia Gentileschi (1593-1652/3), </a:t>
            </a:r>
            <a:r>
              <a:rPr lang="en-CA" dirty="0" smtClean="0">
                <a:hlinkClick r:id="rId4"/>
              </a:rPr>
              <a:t>self-portrait</a:t>
            </a:r>
            <a:r>
              <a:rPr lang="en-CA" dirty="0" smtClean="0"/>
              <a:t> (1630s), </a:t>
            </a:r>
            <a:r>
              <a:rPr lang="en-CA" i="1" dirty="0" smtClean="0">
                <a:hlinkClick r:id="rId5"/>
              </a:rPr>
              <a:t>Judith Beheading </a:t>
            </a:r>
            <a:r>
              <a:rPr lang="en-CA" i="1" dirty="0" err="1" smtClean="0">
                <a:hlinkClick r:id="rId5"/>
              </a:rPr>
              <a:t>Holofernes</a:t>
            </a:r>
            <a:r>
              <a:rPr lang="en-CA" dirty="0" smtClean="0">
                <a:hlinkClick r:id="rId5"/>
              </a:rPr>
              <a:t> </a:t>
            </a:r>
            <a:r>
              <a:rPr lang="en-CA" dirty="0" smtClean="0"/>
              <a:t>(1611-1612), </a:t>
            </a:r>
            <a:r>
              <a:rPr lang="en-CA" i="1" dirty="0" smtClean="0">
                <a:hlinkClick r:id="rId6"/>
              </a:rPr>
              <a:t>Judith Beheading </a:t>
            </a:r>
            <a:r>
              <a:rPr lang="en-CA" i="1" dirty="0" err="1" smtClean="0">
                <a:hlinkClick r:id="rId6"/>
              </a:rPr>
              <a:t>Holofernes</a:t>
            </a:r>
            <a:r>
              <a:rPr lang="en-CA" dirty="0" smtClean="0"/>
              <a:t> (1614-1620)</a:t>
            </a:r>
            <a:endParaRPr lang="en-CA" dirty="0"/>
          </a:p>
        </p:txBody>
      </p:sp>
    </p:spTree>
    <p:extLst>
      <p:ext uri="{BB962C8B-B14F-4D97-AF65-F5344CB8AC3E}">
        <p14:creationId xmlns:p14="http://schemas.microsoft.com/office/powerpoint/2010/main" val="36426418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99663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685800"/>
          </a:xfrm>
        </p:spPr>
        <p:txBody>
          <a:bodyPr>
            <a:normAutofit/>
          </a:bodyPr>
          <a:lstStyle/>
          <a:p>
            <a:r>
              <a:rPr lang="en-CA" sz="3600" dirty="0" smtClean="0"/>
              <a:t>URLs</a:t>
            </a:r>
            <a:endParaRPr lang="en-CA" sz="3600" dirty="0"/>
          </a:p>
        </p:txBody>
      </p:sp>
      <p:sp>
        <p:nvSpPr>
          <p:cNvPr id="3" name="Content Placeholder 2"/>
          <p:cNvSpPr>
            <a:spLocks noGrp="1"/>
          </p:cNvSpPr>
          <p:nvPr>
            <p:ph idx="1"/>
          </p:nvPr>
        </p:nvSpPr>
        <p:spPr>
          <a:xfrm>
            <a:off x="304800" y="838200"/>
            <a:ext cx="8458200" cy="5867400"/>
          </a:xfrm>
        </p:spPr>
        <p:txBody>
          <a:bodyPr/>
          <a:lstStyle/>
          <a:p>
            <a:r>
              <a:rPr lang="en-CA" sz="2000" dirty="0" smtClean="0"/>
              <a:t>Judith Leyster, </a:t>
            </a:r>
            <a:r>
              <a:rPr lang="en-CA" sz="2000" i="1" dirty="0" smtClean="0"/>
              <a:t>The Proposition</a:t>
            </a:r>
            <a:r>
              <a:rPr lang="en-CA" sz="2000" dirty="0" smtClean="0"/>
              <a:t>: </a:t>
            </a:r>
          </a:p>
          <a:p>
            <a:pPr lvl="1"/>
            <a:r>
              <a:rPr lang="en-CA" sz="2000" dirty="0" smtClean="0">
                <a:hlinkClick r:id="rId2"/>
              </a:rPr>
              <a:t>http://www.wga.hu/frames-e.html?/html/l/leyster/manoffer.html</a:t>
            </a:r>
            <a:r>
              <a:rPr lang="en-CA" sz="2000" dirty="0" smtClean="0"/>
              <a:t> </a:t>
            </a:r>
          </a:p>
          <a:p>
            <a:pPr lvl="1"/>
            <a:r>
              <a:rPr lang="en-CA" sz="2000" dirty="0" smtClean="0">
                <a:hlinkClick r:id="rId3"/>
              </a:rPr>
              <a:t>http://www.wga.hu/art/l/leyster/manoffer.jpg</a:t>
            </a:r>
            <a:endParaRPr lang="en-CA" sz="2000" dirty="0" smtClean="0"/>
          </a:p>
          <a:p>
            <a:r>
              <a:rPr lang="en-CA" sz="2000" dirty="0" smtClean="0"/>
              <a:t>Artemisia Gentileschi</a:t>
            </a:r>
          </a:p>
          <a:p>
            <a:pPr lvl="1"/>
            <a:r>
              <a:rPr lang="en-CA" sz="2000" dirty="0" smtClean="0"/>
              <a:t>Self-portrait: </a:t>
            </a:r>
            <a:r>
              <a:rPr lang="en-CA" sz="2000" dirty="0" smtClean="0">
                <a:hlinkClick r:id="rId4"/>
              </a:rPr>
              <a:t>http://en.wikipedia.org/wiki/File:Self-portrait_as_the_Allegory_of_Painting_by_Artemisia_Gentileschi.jpg</a:t>
            </a:r>
            <a:r>
              <a:rPr lang="en-CA" sz="2000" dirty="0" smtClean="0"/>
              <a:t> </a:t>
            </a:r>
          </a:p>
          <a:p>
            <a:pPr lvl="1"/>
            <a:r>
              <a:rPr lang="en-CA" sz="2000" i="1" dirty="0" smtClean="0"/>
              <a:t>Judith Beheading </a:t>
            </a:r>
            <a:r>
              <a:rPr lang="en-CA" sz="2000" i="1" dirty="0" err="1" smtClean="0"/>
              <a:t>Holofernes</a:t>
            </a:r>
            <a:r>
              <a:rPr lang="en-CA" sz="2000" dirty="0" smtClean="0"/>
              <a:t> (1611-1612): </a:t>
            </a:r>
            <a:r>
              <a:rPr lang="en-CA" sz="2000" dirty="0" smtClean="0">
                <a:hlinkClick r:id="rId5"/>
              </a:rPr>
              <a:t>http://en.wikipedia.org/wiki/File:Artemisia_Gentileschi_-_Judith_Beheading_Holofernes_-_WGA8563.jpg</a:t>
            </a:r>
            <a:endParaRPr lang="en-CA" sz="2000" dirty="0" smtClean="0"/>
          </a:p>
          <a:p>
            <a:pPr lvl="1"/>
            <a:r>
              <a:rPr lang="en-CA" sz="2000" i="1" dirty="0" smtClean="0"/>
              <a:t>Judith Beheading </a:t>
            </a:r>
            <a:r>
              <a:rPr lang="en-CA" sz="2000" i="1" dirty="0" err="1" smtClean="0"/>
              <a:t>Holofernes</a:t>
            </a:r>
            <a:r>
              <a:rPr lang="en-CA" sz="2000" dirty="0" smtClean="0"/>
              <a:t> (</a:t>
            </a:r>
            <a:r>
              <a:rPr lang="en-CA" sz="2000" dirty="0"/>
              <a:t>1614-1620): </a:t>
            </a:r>
            <a:r>
              <a:rPr lang="en-CA" sz="2000" dirty="0">
                <a:hlinkClick r:id="rId6"/>
              </a:rPr>
              <a:t>http://</a:t>
            </a:r>
            <a:r>
              <a:rPr lang="en-CA" sz="2000" dirty="0" smtClean="0">
                <a:hlinkClick r:id="rId6"/>
              </a:rPr>
              <a:t>en.wikipedia.org/wiki/File:GENTILESCHI_Judith.jpg</a:t>
            </a:r>
            <a:r>
              <a:rPr lang="en-CA" sz="2000" dirty="0" smtClean="0"/>
              <a:t> </a:t>
            </a:r>
            <a:endParaRPr lang="en-CA" sz="2000" i="1" dirty="0" smtClean="0"/>
          </a:p>
          <a:p>
            <a:pPr lvl="1"/>
            <a:endParaRPr lang="en-CA" i="1" dirty="0"/>
          </a:p>
        </p:txBody>
      </p:sp>
    </p:spTree>
    <p:extLst>
      <p:ext uri="{BB962C8B-B14F-4D97-AF65-F5344CB8AC3E}">
        <p14:creationId xmlns:p14="http://schemas.microsoft.com/office/powerpoint/2010/main" val="42465042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610600" cy="868362"/>
          </a:xfrm>
        </p:spPr>
        <p:txBody>
          <a:bodyPr>
            <a:noAutofit/>
          </a:bodyPr>
          <a:lstStyle/>
          <a:p>
            <a:r>
              <a:rPr lang="en-CA" sz="3600" dirty="0" smtClean="0"/>
              <a:t>Women and the Creation of Culture</a:t>
            </a:r>
            <a:endParaRPr lang="en-CA" sz="3600" dirty="0"/>
          </a:p>
        </p:txBody>
      </p:sp>
      <p:sp>
        <p:nvSpPr>
          <p:cNvPr id="3" name="Content Placeholder 2"/>
          <p:cNvSpPr>
            <a:spLocks noGrp="1"/>
          </p:cNvSpPr>
          <p:nvPr>
            <p:ph idx="1"/>
          </p:nvPr>
        </p:nvSpPr>
        <p:spPr>
          <a:xfrm>
            <a:off x="457200" y="1295400"/>
            <a:ext cx="8229600" cy="5334000"/>
          </a:xfrm>
        </p:spPr>
        <p:txBody>
          <a:bodyPr/>
          <a:lstStyle/>
          <a:p>
            <a:pPr marL="651510" indent="-514350">
              <a:buFont typeface="+mj-lt"/>
              <a:buAutoNum type="arabicPeriod"/>
            </a:pPr>
            <a:r>
              <a:rPr lang="en-CA" dirty="0" smtClean="0">
                <a:solidFill>
                  <a:srgbClr val="FFFF00"/>
                </a:solidFill>
              </a:rPr>
              <a:t>Jerry, </a:t>
            </a:r>
            <a:r>
              <a:rPr lang="en-CA" dirty="0" err="1" smtClean="0">
                <a:solidFill>
                  <a:srgbClr val="FFFF00"/>
                </a:solidFill>
              </a:rPr>
              <a:t>Kehly</a:t>
            </a:r>
            <a:r>
              <a:rPr lang="en-CA" dirty="0" smtClean="0">
                <a:solidFill>
                  <a:srgbClr val="FFFF00"/>
                </a:solidFill>
              </a:rPr>
              <a:t>, King Yan</a:t>
            </a:r>
            <a:r>
              <a:rPr lang="en-CA" dirty="0" smtClean="0"/>
              <a:t>: Who</a:t>
            </a:r>
            <a:r>
              <a:rPr lang="en-CA" dirty="0"/>
              <a:t>, typically, were the female composers of early modern Europe? How did gender effect their music</a:t>
            </a:r>
            <a:r>
              <a:rPr lang="en-CA" dirty="0" smtClean="0"/>
              <a:t>?</a:t>
            </a:r>
          </a:p>
          <a:p>
            <a:pPr marL="651510" indent="-514350">
              <a:buFont typeface="+mj-lt"/>
              <a:buAutoNum type="arabicPeriod"/>
            </a:pPr>
            <a:r>
              <a:rPr lang="en-CA" dirty="0" smtClean="0">
                <a:solidFill>
                  <a:srgbClr val="FFFF00"/>
                </a:solidFill>
              </a:rPr>
              <a:t>Joanna, Jane, Lynn</a:t>
            </a:r>
            <a:r>
              <a:rPr lang="en-CA" dirty="0" smtClean="0"/>
              <a:t>: How </a:t>
            </a:r>
            <a:r>
              <a:rPr lang="en-CA" dirty="0"/>
              <a:t>did early modern women justify the publication of their writings? What factors hindered publication by women? </a:t>
            </a:r>
            <a:endParaRPr lang="en-CA" dirty="0" smtClean="0"/>
          </a:p>
          <a:p>
            <a:pPr marL="651510" indent="-514350">
              <a:buFont typeface="+mj-lt"/>
              <a:buAutoNum type="arabicPeriod"/>
            </a:pPr>
            <a:r>
              <a:rPr lang="en-CA" dirty="0" smtClean="0">
                <a:solidFill>
                  <a:srgbClr val="FFFF00"/>
                </a:solidFill>
              </a:rPr>
              <a:t>Eddie, Rebecca, Landon</a:t>
            </a:r>
            <a:r>
              <a:rPr lang="en-CA" dirty="0" smtClean="0"/>
              <a:t>: What </a:t>
            </a:r>
            <a:r>
              <a:rPr lang="en-CA" dirty="0"/>
              <a:t>did women write about, what messages did they have for their </a:t>
            </a:r>
            <a:r>
              <a:rPr lang="en-CA" dirty="0" smtClean="0"/>
              <a:t>readers? </a:t>
            </a:r>
            <a:r>
              <a:rPr lang="en-CA" dirty="0"/>
              <a:t>How did gender affect women's literary efforts?</a:t>
            </a:r>
          </a:p>
          <a:p>
            <a:pPr marL="651510" indent="-514350">
              <a:buFont typeface="+mj-lt"/>
              <a:buAutoNum type="arabicPeriod"/>
            </a:pPr>
            <a:endParaRPr lang="en-CA" dirty="0" smtClean="0"/>
          </a:p>
          <a:p>
            <a:pPr marL="651510" indent="-514350">
              <a:buFont typeface="+mj-lt"/>
              <a:buAutoNum type="arabicPeriod"/>
            </a:pPr>
            <a:endParaRPr lang="en-CA" dirty="0"/>
          </a:p>
          <a:p>
            <a:endParaRPr lang="en-CA" dirty="0"/>
          </a:p>
        </p:txBody>
      </p:sp>
    </p:spTree>
    <p:extLst>
      <p:ext uri="{BB962C8B-B14F-4D97-AF65-F5344CB8AC3E}">
        <p14:creationId xmlns:p14="http://schemas.microsoft.com/office/powerpoint/2010/main" val="33567927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normAutofit fontScale="90000"/>
          </a:bodyPr>
          <a:lstStyle/>
          <a:p>
            <a:r>
              <a:rPr lang="en-CA" sz="3600" dirty="0" smtClean="0"/>
              <a:t>Women and the Creation of Culture</a:t>
            </a:r>
            <a:endParaRPr lang="en-CA" sz="3600" dirty="0"/>
          </a:p>
        </p:txBody>
      </p:sp>
      <p:sp>
        <p:nvSpPr>
          <p:cNvPr id="3" name="Content Placeholder 2"/>
          <p:cNvSpPr>
            <a:spLocks noGrp="1"/>
          </p:cNvSpPr>
          <p:nvPr>
            <p:ph idx="1"/>
          </p:nvPr>
        </p:nvSpPr>
        <p:spPr>
          <a:xfrm>
            <a:off x="457200" y="1295400"/>
            <a:ext cx="8229600" cy="5013960"/>
          </a:xfrm>
        </p:spPr>
        <p:txBody>
          <a:bodyPr/>
          <a:lstStyle/>
          <a:p>
            <a:pPr marL="651510" indent="-514350">
              <a:buFont typeface="+mj-lt"/>
              <a:buAutoNum type="arabicPeriod" startAt="4"/>
            </a:pPr>
            <a:r>
              <a:rPr lang="en-CA" dirty="0" smtClean="0">
                <a:solidFill>
                  <a:srgbClr val="FFFF00"/>
                </a:solidFill>
              </a:rPr>
              <a:t>Carol, </a:t>
            </a:r>
            <a:r>
              <a:rPr lang="en-CA" dirty="0" err="1" smtClean="0">
                <a:solidFill>
                  <a:srgbClr val="FFFF00"/>
                </a:solidFill>
              </a:rPr>
              <a:t>Torin</a:t>
            </a:r>
            <a:r>
              <a:rPr lang="en-CA" dirty="0" smtClean="0">
                <a:solidFill>
                  <a:srgbClr val="FFFF00"/>
                </a:solidFill>
              </a:rPr>
              <a:t>, </a:t>
            </a:r>
            <a:r>
              <a:rPr lang="en-CA" dirty="0" err="1" smtClean="0">
                <a:solidFill>
                  <a:srgbClr val="FFFF00"/>
                </a:solidFill>
              </a:rPr>
              <a:t>Jilian</a:t>
            </a:r>
            <a:r>
              <a:rPr lang="en-CA" dirty="0" smtClean="0"/>
              <a:t>: Who</a:t>
            </a:r>
            <a:r>
              <a:rPr lang="en-CA" dirty="0"/>
              <a:t>, typically, were the female scientists of early modern Europe? How did women participate in science? What obstacles did they face in developing as scientists?</a:t>
            </a:r>
          </a:p>
          <a:p>
            <a:pPr marL="651510" indent="-514350">
              <a:buFont typeface="+mj-lt"/>
              <a:buAutoNum type="arabicPeriod" startAt="4"/>
            </a:pPr>
            <a:endParaRPr lang="en-CA" dirty="0"/>
          </a:p>
        </p:txBody>
      </p:sp>
    </p:spTree>
    <p:extLst>
      <p:ext uri="{BB962C8B-B14F-4D97-AF65-F5344CB8AC3E}">
        <p14:creationId xmlns:p14="http://schemas.microsoft.com/office/powerpoint/2010/main" val="34731773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38200"/>
          </a:xfrm>
        </p:spPr>
        <p:txBody>
          <a:bodyPr>
            <a:normAutofit/>
          </a:bodyPr>
          <a:lstStyle/>
          <a:p>
            <a:r>
              <a:rPr lang="en-CA" sz="3600" dirty="0" smtClean="0"/>
              <a:t>Religion</a:t>
            </a:r>
            <a:endParaRPr lang="en-CA" sz="3600" dirty="0"/>
          </a:p>
        </p:txBody>
      </p:sp>
      <p:sp>
        <p:nvSpPr>
          <p:cNvPr id="3" name="Content Placeholder 2"/>
          <p:cNvSpPr>
            <a:spLocks noGrp="1"/>
          </p:cNvSpPr>
          <p:nvPr>
            <p:ph idx="1"/>
          </p:nvPr>
        </p:nvSpPr>
        <p:spPr>
          <a:xfrm>
            <a:off x="457200" y="1066800"/>
            <a:ext cx="8229600" cy="5242560"/>
          </a:xfrm>
        </p:spPr>
        <p:txBody>
          <a:bodyPr>
            <a:normAutofit lnSpcReduction="10000"/>
          </a:bodyPr>
          <a:lstStyle/>
          <a:p>
            <a:pPr marL="651510" indent="-514350">
              <a:buFont typeface="+mj-lt"/>
              <a:buAutoNum type="arabicPeriod" startAt="5"/>
            </a:pPr>
            <a:r>
              <a:rPr lang="en-CA" dirty="0" smtClean="0">
                <a:solidFill>
                  <a:srgbClr val="FFFF00"/>
                </a:solidFill>
              </a:rPr>
              <a:t>Brittany, Susan, Maude</a:t>
            </a:r>
            <a:r>
              <a:rPr lang="en-CA" dirty="0" smtClean="0"/>
              <a:t>: How </a:t>
            </a:r>
            <a:r>
              <a:rPr lang="en-CA" dirty="0"/>
              <a:t>did Protestantism expand and diminish women's opportunities and religious experiences? What was the typical (male) Protestant ideal for women? What was the fate of convents in Protestant territories</a:t>
            </a:r>
            <a:r>
              <a:rPr lang="en-CA" dirty="0" smtClean="0"/>
              <a:t>?</a:t>
            </a:r>
          </a:p>
          <a:p>
            <a:pPr marL="651510" indent="-514350">
              <a:buFont typeface="+mj-lt"/>
              <a:buAutoNum type="arabicPeriod" startAt="5"/>
            </a:pPr>
            <a:r>
              <a:rPr lang="en-CA" dirty="0" smtClean="0">
                <a:solidFill>
                  <a:srgbClr val="FFFF00"/>
                </a:solidFill>
              </a:rPr>
              <a:t>Matthew, Stephanie</a:t>
            </a:r>
            <a:r>
              <a:rPr lang="en-CA" dirty="0" smtClean="0"/>
              <a:t>: How </a:t>
            </a:r>
            <a:r>
              <a:rPr lang="en-CA" dirty="0"/>
              <a:t>did the Catholic Reformation place limitations on religious women? What were they able to </a:t>
            </a:r>
            <a:r>
              <a:rPr lang="en-CA" dirty="0" smtClean="0"/>
              <a:t>accomplish from the sixteenth to the eighteenth centuries? </a:t>
            </a:r>
            <a:r>
              <a:rPr lang="en-CA" dirty="0"/>
              <a:t>How did laywomen fare in the era of the Catholic Reformation?</a:t>
            </a:r>
          </a:p>
          <a:p>
            <a:pPr marL="651510" indent="-514350">
              <a:buFont typeface="+mj-lt"/>
              <a:buAutoNum type="arabicPeriod" startAt="5"/>
            </a:pPr>
            <a:endParaRPr lang="en-CA" dirty="0"/>
          </a:p>
          <a:p>
            <a:pPr marL="651510" indent="-514350">
              <a:buFont typeface="+mj-lt"/>
              <a:buAutoNum type="arabicPeriod" startAt="5"/>
            </a:pPr>
            <a:endParaRPr lang="en-CA" dirty="0"/>
          </a:p>
        </p:txBody>
      </p:sp>
    </p:spTree>
    <p:extLst>
      <p:ext uri="{BB962C8B-B14F-4D97-AF65-F5344CB8AC3E}">
        <p14:creationId xmlns:p14="http://schemas.microsoft.com/office/powerpoint/2010/main" val="7439898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14400"/>
          </a:xfrm>
        </p:spPr>
        <p:txBody>
          <a:bodyPr>
            <a:normAutofit/>
          </a:bodyPr>
          <a:lstStyle/>
          <a:p>
            <a:r>
              <a:rPr lang="en-CA" sz="3600" dirty="0" smtClean="0"/>
              <a:t>Religion</a:t>
            </a:r>
            <a:endParaRPr lang="en-CA" sz="3600" dirty="0"/>
          </a:p>
        </p:txBody>
      </p:sp>
      <p:sp>
        <p:nvSpPr>
          <p:cNvPr id="3" name="Content Placeholder 2"/>
          <p:cNvSpPr>
            <a:spLocks noGrp="1"/>
          </p:cNvSpPr>
          <p:nvPr>
            <p:ph idx="1"/>
          </p:nvPr>
        </p:nvSpPr>
        <p:spPr>
          <a:xfrm>
            <a:off x="457200" y="1143000"/>
            <a:ext cx="8229600" cy="5166360"/>
          </a:xfrm>
        </p:spPr>
        <p:txBody>
          <a:bodyPr/>
          <a:lstStyle/>
          <a:p>
            <a:pPr marL="651510" indent="-514350">
              <a:buFont typeface="+mj-lt"/>
              <a:buAutoNum type="arabicPeriod" startAt="7"/>
            </a:pPr>
            <a:r>
              <a:rPr lang="en-CA" dirty="0" err="1" smtClean="0">
                <a:solidFill>
                  <a:srgbClr val="FFFF00"/>
                </a:solidFill>
              </a:rPr>
              <a:t>Amitpal</a:t>
            </a:r>
            <a:r>
              <a:rPr lang="en-CA" dirty="0" smtClean="0">
                <a:solidFill>
                  <a:srgbClr val="FFFF00"/>
                </a:solidFill>
              </a:rPr>
              <a:t>, Danielle</a:t>
            </a:r>
            <a:r>
              <a:rPr lang="en-CA" dirty="0" smtClean="0"/>
              <a:t>: What </a:t>
            </a:r>
            <a:r>
              <a:rPr lang="en-CA" dirty="0"/>
              <a:t>was the justification for preventing women to preach? When and why did women preach? What role did they play in radical religious </a:t>
            </a:r>
            <a:r>
              <a:rPr lang="en-CA" dirty="0" smtClean="0"/>
              <a:t>movements in the seventeenth and eighteenth centuries?</a:t>
            </a:r>
          </a:p>
          <a:p>
            <a:r>
              <a:rPr lang="en-CA" dirty="0" smtClean="0">
                <a:solidFill>
                  <a:srgbClr val="FFFF00"/>
                </a:solidFill>
              </a:rPr>
              <a:t>Some important terms to know</a:t>
            </a:r>
            <a:r>
              <a:rPr lang="en-CA" dirty="0" smtClean="0"/>
              <a:t>: beguines</a:t>
            </a:r>
            <a:r>
              <a:rPr lang="en-CA" dirty="0"/>
              <a:t>, enclosure/</a:t>
            </a:r>
            <a:r>
              <a:rPr lang="en-CA" dirty="0" err="1"/>
              <a:t>claustration</a:t>
            </a:r>
            <a:r>
              <a:rPr lang="en-CA" dirty="0"/>
              <a:t>, </a:t>
            </a:r>
            <a:r>
              <a:rPr lang="en-CA" dirty="0" err="1"/>
              <a:t>kloppen</a:t>
            </a:r>
            <a:r>
              <a:rPr lang="en-CA" dirty="0"/>
              <a:t>, </a:t>
            </a:r>
            <a:r>
              <a:rPr lang="en-CA" dirty="0" err="1"/>
              <a:t>Ursulines</a:t>
            </a:r>
            <a:r>
              <a:rPr lang="en-CA" dirty="0"/>
              <a:t>, Angela </a:t>
            </a:r>
            <a:r>
              <a:rPr lang="en-CA" dirty="0" err="1"/>
              <a:t>Merici</a:t>
            </a:r>
            <a:r>
              <a:rPr lang="en-CA" dirty="0"/>
              <a:t>, Mary Ward, Teresa of Avila, </a:t>
            </a:r>
            <a:r>
              <a:rPr lang="en-CA" dirty="0" smtClean="0"/>
              <a:t>Daughters </a:t>
            </a:r>
            <a:r>
              <a:rPr lang="en-CA" dirty="0"/>
              <a:t>of Charity, Margaret Fell Fox, </a:t>
            </a:r>
            <a:r>
              <a:rPr lang="en-CA" i="1" dirty="0" err="1" smtClean="0"/>
              <a:t>niddah</a:t>
            </a:r>
            <a:r>
              <a:rPr lang="en-CA" dirty="0" smtClean="0"/>
              <a:t>, </a:t>
            </a:r>
            <a:r>
              <a:rPr lang="en-CA" i="1" dirty="0" err="1" smtClean="0"/>
              <a:t>thkines</a:t>
            </a:r>
            <a:endParaRPr lang="en-CA" i="1" dirty="0"/>
          </a:p>
          <a:p>
            <a:pPr marL="651510" indent="-514350">
              <a:buFont typeface="+mj-lt"/>
              <a:buAutoNum type="arabicPeriod" startAt="7"/>
            </a:pPr>
            <a:endParaRPr lang="en-CA" dirty="0"/>
          </a:p>
        </p:txBody>
      </p:sp>
    </p:spTree>
    <p:extLst>
      <p:ext uri="{BB962C8B-B14F-4D97-AF65-F5344CB8AC3E}">
        <p14:creationId xmlns:p14="http://schemas.microsoft.com/office/powerpoint/2010/main" val="234516361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1_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346</TotalTime>
  <Words>1034</Words>
  <Application>Microsoft Office PowerPoint</Application>
  <PresentationFormat>On-screen Show (4:3)</PresentationFormat>
  <Paragraphs>71</Paragraphs>
  <Slides>15</Slides>
  <Notes>0</Notes>
  <HiddenSlides>0</HiddenSlides>
  <MMClips>0</MMClips>
  <ScaleCrop>false</ScaleCrop>
  <HeadingPairs>
    <vt:vector size="4" baseType="variant">
      <vt:variant>
        <vt:lpstr>Theme</vt:lpstr>
      </vt:variant>
      <vt:variant>
        <vt:i4>2</vt:i4>
      </vt:variant>
      <vt:variant>
        <vt:lpstr>Slide Titles</vt:lpstr>
      </vt:variant>
      <vt:variant>
        <vt:i4>15</vt:i4>
      </vt:variant>
    </vt:vector>
  </HeadingPairs>
  <TitlesOfParts>
    <vt:vector size="17" baseType="lpstr">
      <vt:lpstr>Apex</vt:lpstr>
      <vt:lpstr>1_Apex</vt:lpstr>
      <vt:lpstr>History 336</vt:lpstr>
      <vt:lpstr>Primary Sources</vt:lpstr>
      <vt:lpstr>Plan for 21 January</vt:lpstr>
      <vt:lpstr>Visual Arts</vt:lpstr>
      <vt:lpstr>URLs</vt:lpstr>
      <vt:lpstr>Women and the Creation of Culture</vt:lpstr>
      <vt:lpstr>Women and the Creation of Culture</vt:lpstr>
      <vt:lpstr>Religion</vt:lpstr>
      <vt:lpstr>Religion</vt:lpstr>
      <vt:lpstr>Some general observations</vt:lpstr>
      <vt:lpstr>Which women wrote? What literary genres did they employ? </vt:lpstr>
      <vt:lpstr>What roles did women play in late medieval Christianity? </vt:lpstr>
      <vt:lpstr>What roles did women play in late medieval Christianity? </vt:lpstr>
      <vt:lpstr>What were the religious opportunities and experiences of Jewish women and of Moriscas? </vt:lpstr>
      <vt:lpstr>What were the religious opportunities and experiences of Jewish women and of Moriscas?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History 336</dc:title>
  <dc:creator>Hilmar</dc:creator>
  <cp:lastModifiedBy>Hilmar</cp:lastModifiedBy>
  <cp:revision>37</cp:revision>
  <dcterms:created xsi:type="dcterms:W3CDTF">2006-08-16T00:00:00Z</dcterms:created>
  <dcterms:modified xsi:type="dcterms:W3CDTF">2013-01-15T18:29:30Z</dcterms:modified>
</cp:coreProperties>
</file>